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5"/>
  </p:notesMasterIdLst>
  <p:handoutMasterIdLst>
    <p:handoutMasterId r:id="rId26"/>
  </p:handoutMasterIdLst>
  <p:sldIdLst>
    <p:sldId id="414" r:id="rId2"/>
    <p:sldId id="584" r:id="rId3"/>
    <p:sldId id="569" r:id="rId4"/>
    <p:sldId id="562" r:id="rId5"/>
    <p:sldId id="563" r:id="rId6"/>
    <p:sldId id="585" r:id="rId7"/>
    <p:sldId id="586" r:id="rId8"/>
    <p:sldId id="534" r:id="rId9"/>
    <p:sldId id="587" r:id="rId10"/>
    <p:sldId id="566" r:id="rId11"/>
    <p:sldId id="523" r:id="rId12"/>
    <p:sldId id="574" r:id="rId13"/>
    <p:sldId id="576" r:id="rId14"/>
    <p:sldId id="575" r:id="rId15"/>
    <p:sldId id="528" r:id="rId16"/>
    <p:sldId id="578" r:id="rId17"/>
    <p:sldId id="579" r:id="rId18"/>
    <p:sldId id="580" r:id="rId19"/>
    <p:sldId id="581" r:id="rId20"/>
    <p:sldId id="582" r:id="rId21"/>
    <p:sldId id="583" r:id="rId22"/>
    <p:sldId id="506" r:id="rId23"/>
    <p:sldId id="431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D26"/>
    <a:srgbClr val="BC5516"/>
    <a:srgbClr val="C67C10"/>
    <a:srgbClr val="FFAD0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18" autoAdjust="0"/>
  </p:normalViewPr>
  <p:slideViewPr>
    <p:cSldViewPr>
      <p:cViewPr varScale="1">
        <p:scale>
          <a:sx n="64" d="100"/>
          <a:sy n="64" d="100"/>
        </p:scale>
        <p:origin x="-1236" y="-96"/>
      </p:cViewPr>
      <p:guideLst>
        <p:guide orient="horz" pos="100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296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DAE5EFFC-0341-472A-B3C6-E3957DB5D374}" type="datetimeFigureOut">
              <a:rPr lang="en-US"/>
              <a:pPr>
                <a:defRPr/>
              </a:pPr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813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20813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4C04629-CCDA-4DB5-9B86-49E5F26E3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3FD8023-F6C9-43D4-9651-BCC74764C7EE}" type="datetimeFigureOut">
              <a:rPr lang="en-US"/>
              <a:pPr>
                <a:defRPr/>
              </a:pPr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18573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813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20813"/>
            <a:ext cx="3170583" cy="478748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F1B10C1-F786-4D4E-800A-FE55EDD1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86FAD-48F1-4BD4-A3DD-BBA07F9C4F6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AA5AB-E73F-47EA-BD34-7322DFB060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ECB1F-9D58-4B9F-90CD-9142A62A42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A3D19-EFE9-4C55-ADCD-59C4EEE9BF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C169E0-442C-41DF-96BB-25AB3538E43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FB6F7-5E64-4747-AFAB-DE8C79C8EE5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48F2B-8A95-4167-BD2C-0E8A11CD47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2E671-6871-46BF-AA6B-BE4F3E0909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B10C1-F786-4D4E-800A-FE55EDD146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88" y="2133600"/>
            <a:ext cx="9144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44780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304800"/>
          </a:xfrm>
        </p:spPr>
        <p:txBody>
          <a:bodyPr/>
          <a:lstStyle>
            <a:lvl1pPr marL="0" indent="0" algn="ctr">
              <a:buFont typeface="Wingdings" charset="2"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A4E6-4304-450D-A1B5-D513A41F7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93DE-1351-4DF5-938D-D61CC136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E69F-6FDB-4C53-B658-D1A9206E2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935F-F0C9-4EE0-B235-2525D79DC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B58E-C29A-4BE9-B18C-E14A58C73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5995-80BC-4933-8D8B-128B2133A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E0BA-DB96-4BF0-9D43-C28C1B532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7350-EE3F-4C4C-87C6-D5431F94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1AAE-0DD2-44D8-BF70-4C00C783D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8C3D-3FB4-473C-839E-8A234C864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7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E7E96-DFFA-4385-9009-F2D459BC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11on281.com/US281EI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for1604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morma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www.morefor1604.com/" TargetMode="External"/><Relationship Id="rId4" Type="http://schemas.openxmlformats.org/officeDocument/2006/relationships/hyperlink" Target="http://www.411on281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C034B.34E7AA9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raffic.jpg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5" name="Picture 8" descr="rain.jpg   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6" name="Picture 9" descr="&#10;lights.jpg 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7" name="Picture 11" descr="CSP1862.jpg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8" name="Picture 12" descr=" group.jpg  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2667000"/>
            <a:ext cx="1155700" cy="1155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9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60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Roads Ahead </a:t>
            </a:r>
          </a:p>
        </p:txBody>
      </p:sp>
      <p:sp>
        <p:nvSpPr>
          <p:cNvPr id="3080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30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Leroy D. Alloway, Director Community Development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undertake environmental studies?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848600" cy="5029200"/>
          </a:xfrm>
        </p:spPr>
        <p:txBody>
          <a:bodyPr/>
          <a:lstStyle/>
          <a:p>
            <a:r>
              <a:rPr lang="en-US" sz="2400" dirty="0" smtClean="0"/>
              <a:t>Answer the environmental questions once and for all – what impact could improvements have on the environment </a:t>
            </a:r>
          </a:p>
          <a:p>
            <a:endParaRPr lang="en-US" sz="2400" dirty="0" smtClean="0"/>
          </a:p>
          <a:p>
            <a:r>
              <a:rPr lang="en-US" sz="2400" dirty="0" smtClean="0"/>
              <a:t>Examine both non-toll and toll project alternatives through the Draft Environmental Impact Statement </a:t>
            </a:r>
          </a:p>
          <a:p>
            <a:endParaRPr lang="en-US" sz="2400" dirty="0" smtClean="0"/>
          </a:p>
          <a:p>
            <a:r>
              <a:rPr lang="en-US" sz="2400" dirty="0" smtClean="0"/>
              <a:t>Two estimated cost for the 2 Environmental Impact Statements is approximately $17 Million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EB58E-C29A-4BE9-B18C-E14A58C738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281 Environmental Impact Statement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Want more information? Visit  the official US 281 EIS Pages online at </a:t>
            </a:r>
            <a:r>
              <a:rPr lang="en-US" smtClean="0">
                <a:hlinkClick r:id="rId3"/>
              </a:rPr>
              <a:t>www.411on281.com/US281EIS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7355A-EE96-46EC-A6DC-5A731C6A94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7413" name="Picture 4" descr="header-411-on-2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5" descr="evans road_Option 1_rev_c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8865" y="-111068"/>
            <a:ext cx="7448204" cy="71738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Overpass/ Expansion Alternative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358900" y="852487"/>
            <a:ext cx="645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 highway…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means less construction cost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need for additional right-of-way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impervious cover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409700" y="3195637"/>
            <a:ext cx="6324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But with limited access roads…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new driveways and intersections could occur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costs, right-of-way and impervious cover would increase if some access roads are provided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access rights for some properties may have to be acquired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highway would be more congested and operate at lower speeds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evans road_Option 2_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632" y="-101917"/>
            <a:ext cx="7445375" cy="717232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Expressway Alternative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397001" y="3914774"/>
            <a:ext cx="63119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But with main lanes and continuous one-way frontage roads…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construction costs are higher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additional right-of-way is needed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more impervious cover is required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333499" y="852487"/>
            <a:ext cx="6527801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Main lanes with continuous one-way frontage roads… 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provide safe access for driveways and side streets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separate local traffic from through (main lane) traffic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allow the main lanes to be less congested and provide higher speeds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reduce high speed conflict points and lower crash rates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evans road_Optio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838" y="-115094"/>
            <a:ext cx="7450137" cy="71786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Elevated Expressway Alternative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371600" y="5129213"/>
            <a:ext cx="64262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But main lanes on continuous bridges…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mean higher construction cost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fewer on- and off-ramps for the elevated main lanes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333500" y="852487"/>
            <a:ext cx="6477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Main lanes on continuous bridges…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mean less additional right-of-way and impervious cover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allow most of the existing pavement to remain as access roads 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separate local traffic from through (main lane) traffic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allow the main lanes to be less congested and operate at higher speeds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i="1" kern="0" dirty="0" smtClean="0">
                <a:solidFill>
                  <a:srgbClr val="003300"/>
                </a:solidFill>
                <a:effectLst/>
                <a:latin typeface="+mn-lt"/>
              </a:rPr>
              <a:t>reduce high speed conflict points and lower crash rates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1604 Environmental Impact Statement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Want more information? Visit  the official Loop 1604 EIS Pages online at </a:t>
            </a:r>
            <a:r>
              <a:rPr lang="en-US" smtClean="0">
                <a:hlinkClick r:id="rId3"/>
              </a:rPr>
              <a:t>www.MoreFor1604.com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5F21A-10DC-491E-99B0-4BD8B749E3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9461" name="Picture 4" descr="1604_logo_med-2inc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66484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7492"/>
            <a:ext cx="9144000" cy="648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1604 Potential Alternatives – No Build  </a:t>
            </a:r>
            <a:endParaRPr lang="en-US" dirty="0"/>
          </a:p>
        </p:txBody>
      </p:sp>
      <p:pic>
        <p:nvPicPr>
          <p:cNvPr id="5" name="Content Placeholder 4" descr="1604_ORGNL_TS_3D_5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7696200" cy="41032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1604 Potential Alternatives – </a:t>
            </a:r>
            <a:br>
              <a:rPr lang="en-US" dirty="0" smtClean="0"/>
            </a:br>
            <a:r>
              <a:rPr lang="en-US" dirty="0" smtClean="0"/>
              <a:t>Expand lanes to the center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Content Placeholder 8" descr="1604_expand_4_INS_TS_3D_5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7993058" cy="426133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1604 Potential Alternatives – </a:t>
            </a:r>
            <a:br>
              <a:rPr lang="en-US" dirty="0" smtClean="0"/>
            </a:br>
            <a:r>
              <a:rPr lang="en-US" dirty="0" smtClean="0"/>
              <a:t>Add Managed Lanes to the Center </a:t>
            </a:r>
            <a:endParaRPr lang="en-US" dirty="0"/>
          </a:p>
        </p:txBody>
      </p:sp>
      <p:pic>
        <p:nvPicPr>
          <p:cNvPr id="5" name="Content Placeholder 4" descr="1604_ORGNL_TS_3D_5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7696200" cy="41032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 descr="1604_MNGD_2_INS_TS_3D_5BW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9144000" cy="48751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http://www.branchtoon.com/sites/default/files/images/toons/bexar-county-growth-wallace-gromit-web-2-27-11.jpg?12987719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1604 Potential Alternatives – </a:t>
            </a:r>
            <a:br>
              <a:rPr lang="en-US" dirty="0" smtClean="0"/>
            </a:br>
            <a:r>
              <a:rPr lang="en-US" dirty="0" smtClean="0"/>
              <a:t>Add Elevated Managed Lanes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Content Placeholder 6" descr="1604_MNGD_OUT_TS_3D_5D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564777" cy="456613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Funding - Where is it going to come from?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CC4E1-978E-4D74-BC91-6F89473312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484" name="Picture 2" descr="C:\Users\lalloway\AppData\Local\Microsoft\Windows\Temporary Internet Files\Content.IE5\C6AUKBN3\MC90021315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143000"/>
            <a:ext cx="3379788" cy="3025775"/>
          </a:xfrm>
        </p:spPr>
      </p:pic>
      <p:sp>
        <p:nvSpPr>
          <p:cNvPr id="7" name="Rectangle 6"/>
          <p:cNvSpPr/>
          <p:nvPr/>
        </p:nvSpPr>
        <p:spPr>
          <a:xfrm rot="20328626">
            <a:off x="564944" y="4552091"/>
            <a:ext cx="17490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Tolls</a:t>
            </a:r>
          </a:p>
        </p:txBody>
      </p:sp>
      <p:sp>
        <p:nvSpPr>
          <p:cNvPr id="8" name="Rectangle 7"/>
          <p:cNvSpPr/>
          <p:nvPr/>
        </p:nvSpPr>
        <p:spPr>
          <a:xfrm rot="956337">
            <a:off x="5787451" y="1513319"/>
            <a:ext cx="28262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Gas Tax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5105400"/>
            <a:ext cx="43651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Property Tax</a:t>
            </a:r>
          </a:p>
        </p:txBody>
      </p:sp>
      <p:sp>
        <p:nvSpPr>
          <p:cNvPr id="10" name="Rectangle 9"/>
          <p:cNvSpPr/>
          <p:nvPr/>
        </p:nvSpPr>
        <p:spPr>
          <a:xfrm rot="20685072">
            <a:off x="3301048" y="3038438"/>
            <a:ext cx="305934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Sales Tax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2057400"/>
            <a:ext cx="26853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Bonds</a:t>
            </a:r>
          </a:p>
        </p:txBody>
      </p:sp>
      <p:sp>
        <p:nvSpPr>
          <p:cNvPr id="13" name="Rectangle 12"/>
          <p:cNvSpPr/>
          <p:nvPr/>
        </p:nvSpPr>
        <p:spPr>
          <a:xfrm rot="783358">
            <a:off x="4985514" y="3009999"/>
            <a:ext cx="44775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 Diversions? 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4648200"/>
            <a:ext cx="4964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Vehicle Registration Fee</a:t>
            </a:r>
            <a:endParaRPr lang="en-US" sz="36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 smtClean="0"/>
              <a:t>Stay Informed, Stay Involved!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029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hlinkClick r:id="rId3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Want to see more of the animation files? </a:t>
            </a:r>
            <a:br>
              <a:rPr lang="en-US" sz="2800" dirty="0" smtClean="0"/>
            </a:br>
            <a:r>
              <a:rPr lang="en-US" sz="2800" dirty="0" smtClean="0"/>
              <a:t>Want to stay up to date on the proposed projects?  -   Follow us online! </a:t>
            </a:r>
            <a:endParaRPr lang="en-US" sz="2800" dirty="0" smtClean="0">
              <a:solidFill>
                <a:srgbClr val="C00000"/>
              </a:solidFill>
              <a:hlinkClick r:id="rId3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hlinkClick r:id="rId3"/>
              </a:rPr>
              <a:t>www.AlamoRMA.org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hlinkClick r:id="rId4"/>
              </a:rPr>
              <a:t>www.411on281.com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hlinkClick r:id="rId5"/>
              </a:rPr>
              <a:t>www.MoreFor1604.com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85530-A359-4308-AFDF-F9BAE99A56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2533" name="Picture 4" descr="social_media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913" y="4413250"/>
            <a:ext cx="65928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4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traffic.jpg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1" name="Picture 8" descr="rain.jpg   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2" name="Picture 9" descr="&#10;lights.jpg 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3" name="Picture 11" descr="CSP1862.jpg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667000"/>
            <a:ext cx="1143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4" name="Picture 12" descr=" group.jpg                                                      0024D089Macintosh HD                   C006F5F3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2667000"/>
            <a:ext cx="1155700" cy="1155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2535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www.AlamoRMA.org</a:t>
            </a:r>
          </a:p>
        </p:txBody>
      </p:sp>
      <p:sp>
        <p:nvSpPr>
          <p:cNvPr id="22536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_revis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"/>
            <a:ext cx="8902638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DCD11-9689-42D1-9B6D-4BF254FE7D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Photo from San Antonio Express-News – John Davenport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http://media.mysanantonio.com/images/SUPERSTREET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7586" name="Picture 2" descr="http://media.mysanantonio.com/images/d16623797+-+PT_NCN_US_281_LAWSUIT_SUPERSTREET_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-42673"/>
            <a:ext cx="4876800" cy="690067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Super Street working?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Content Placeholder 4" descr="cid:image005.png@01CC034B.34E7AA90"/>
          <p:cNvPicPr>
            <a:picLocks noGrp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1" y="1066800"/>
            <a:ext cx="822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more trips being made on the 281 Super Street?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5438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34D26"/>
                          </a:solidFill>
                        </a:rPr>
                        <a:t>Location</a:t>
                      </a:r>
                      <a:endParaRPr lang="en-US" dirty="0">
                        <a:solidFill>
                          <a:srgbClr val="134D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34D26"/>
                          </a:solidFill>
                        </a:rPr>
                        <a:t>2010</a:t>
                      </a:r>
                      <a:r>
                        <a:rPr lang="en-US" baseline="0" dirty="0" smtClean="0">
                          <a:solidFill>
                            <a:srgbClr val="134D26"/>
                          </a:solidFill>
                        </a:rPr>
                        <a:t> Count</a:t>
                      </a:r>
                      <a:endParaRPr lang="en-US" dirty="0">
                        <a:solidFill>
                          <a:srgbClr val="134D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34D26"/>
                          </a:solidFill>
                        </a:rPr>
                        <a:t>2011 Count</a:t>
                      </a:r>
                      <a:endParaRPr lang="en-US" dirty="0">
                        <a:solidFill>
                          <a:srgbClr val="134D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34D26"/>
                          </a:solidFill>
                        </a:rPr>
                        <a:t>%</a:t>
                      </a:r>
                      <a:r>
                        <a:rPr lang="en-US" baseline="0" dirty="0" smtClean="0">
                          <a:solidFill>
                            <a:srgbClr val="134D26"/>
                          </a:solidFill>
                        </a:rPr>
                        <a:t> Increase </a:t>
                      </a:r>
                      <a:endParaRPr lang="en-US" dirty="0">
                        <a:solidFill>
                          <a:srgbClr val="134D26"/>
                        </a:solidFill>
                      </a:endParaRPr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r>
                        <a:rPr lang="en-US" dirty="0" smtClean="0"/>
                        <a:t>South of Evans Road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74,000 vehicles per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81,526 vehicles per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10.17%</a:t>
                      </a:r>
                      <a:r>
                        <a:rPr lang="en-US" baseline="0" dirty="0" smtClean="0"/>
                        <a:t> increase in traffic </a:t>
                      </a:r>
                      <a:endParaRPr lang="en-US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of Evans Road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60,100 vehicles per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63,552 vehicles per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5.74%</a:t>
                      </a:r>
                      <a:r>
                        <a:rPr lang="en-US" baseline="0" dirty="0" smtClean="0"/>
                        <a:t> increase in traffic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E69F-6FDB-4C53-B658-D1A9206E2D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eet6_Interchange for 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9144000" cy="54835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0B5AA-234C-47B8-9DEE-9C0AD851FB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 </a:t>
            </a:r>
            <a:r>
              <a:rPr lang="en-US" sz="2400" dirty="0">
                <a:solidFill>
                  <a:schemeClr val="bg1"/>
                </a:solidFill>
              </a:rPr>
              <a:t>281 / Loop 1604 Interchange Project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525" y="4267200"/>
            <a:ext cx="3038475" cy="1371600"/>
          </a:xfrm>
          <a:prstGeom prst="wedgeRectCallout">
            <a:avLst>
              <a:gd name="adj1" fmla="val 97437"/>
              <a:gd name="adj2" fmla="val -2146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419600"/>
            <a:ext cx="2940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281 North to Loop 1604 West</a:t>
            </a:r>
          </a:p>
          <a:p>
            <a:endParaRPr lang="en-US" sz="1400" b="1"/>
          </a:p>
          <a:p>
            <a:r>
              <a:rPr lang="en-US" sz="1400" b="1"/>
              <a:t>Est.  2013 Traffic -  </a:t>
            </a:r>
            <a:br>
              <a:rPr lang="en-US" sz="1400" b="1"/>
            </a:br>
            <a:r>
              <a:rPr lang="en-US" sz="1400" b="1"/>
              <a:t>13500 Vehicles Per Day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553200" y="4419600"/>
            <a:ext cx="2362200" cy="1371600"/>
          </a:xfrm>
          <a:prstGeom prst="wedgeRectCallout">
            <a:avLst>
              <a:gd name="adj1" fmla="val -120230"/>
              <a:gd name="adj2" fmla="val -1856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77000" y="4419600"/>
            <a:ext cx="2286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281 North to Loop 1604 East </a:t>
            </a:r>
          </a:p>
          <a:p>
            <a:endParaRPr lang="en-US" sz="1400" b="1"/>
          </a:p>
          <a:p>
            <a:r>
              <a:rPr lang="en-US" sz="1400" b="1"/>
              <a:t>Est.  2013Traffic -  </a:t>
            </a:r>
            <a:br>
              <a:rPr lang="en-US" sz="1400" b="1"/>
            </a:br>
            <a:r>
              <a:rPr lang="en-US" sz="1400" b="1"/>
              <a:t>11250 Vehicles Per Day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6019800" y="609600"/>
            <a:ext cx="3124200" cy="990600"/>
          </a:xfrm>
          <a:prstGeom prst="wedgeRectCallout">
            <a:avLst>
              <a:gd name="adj1" fmla="val -60665"/>
              <a:gd name="adj2" fmla="val 78502"/>
            </a:avLst>
          </a:prstGeom>
          <a:solidFill>
            <a:srgbClr val="00E266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96000" y="609600"/>
            <a:ext cx="2876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Loop 1604 West  to 281 South</a:t>
            </a:r>
          </a:p>
          <a:p>
            <a:endParaRPr lang="en-US" sz="1400" b="1"/>
          </a:p>
          <a:p>
            <a:r>
              <a:rPr lang="en-US" sz="1400" b="1"/>
              <a:t>Est.  2013 Traffic -  </a:t>
            </a:r>
            <a:br>
              <a:rPr lang="en-US" sz="1400" b="1"/>
            </a:br>
            <a:r>
              <a:rPr lang="en-US" sz="1400" b="1"/>
              <a:t>12500 Vehicles Per Day  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685800" y="990600"/>
            <a:ext cx="2362200" cy="1371600"/>
          </a:xfrm>
          <a:prstGeom prst="wedgeRectCallout">
            <a:avLst>
              <a:gd name="adj1" fmla="val 89510"/>
              <a:gd name="adj2" fmla="val 25596"/>
            </a:avLst>
          </a:prstGeom>
          <a:solidFill>
            <a:srgbClr val="00E2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2000" y="1066800"/>
            <a:ext cx="2286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Loop 1604 East to 281 South</a:t>
            </a:r>
          </a:p>
          <a:p>
            <a:endParaRPr lang="en-US" sz="1400" b="1" dirty="0"/>
          </a:p>
          <a:p>
            <a:r>
              <a:rPr lang="en-US" sz="1400" b="1" dirty="0"/>
              <a:t>Est.  2013 Traffic – </a:t>
            </a:r>
            <a:br>
              <a:rPr lang="en-US" sz="1400" b="1" dirty="0"/>
            </a:br>
            <a:r>
              <a:rPr lang="en-US" sz="1400" b="1" dirty="0"/>
              <a:t>12550 Vehicles Per 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7" grpId="0"/>
      <p:bldP spid="20" grpId="0" animBg="1"/>
      <p:bldP spid="21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77350-EE3F-4C4C-87C6-D5431F9474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9634" name="Picture 2" descr="http://www.branchtoon.com/sites/default/files/images/toons/traffic-281---1604-web-8-29-10.jpg?1283259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338506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ackground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FF33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E72D"/>
      </a:accent6>
      <a:hlink>
        <a:srgbClr val="CC660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FF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E72D"/>
        </a:accent6>
        <a:hlink>
          <a:srgbClr val="CC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background</Template>
  <TotalTime>5748</TotalTime>
  <Words>543</Words>
  <Application>Microsoft Office PowerPoint</Application>
  <PresentationFormat>On-screen Show (4:3)</PresentationFormat>
  <Paragraphs>142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 background</vt:lpstr>
      <vt:lpstr>The Roads Ahead </vt:lpstr>
      <vt:lpstr>Slide 2</vt:lpstr>
      <vt:lpstr>Slide 3</vt:lpstr>
      <vt:lpstr>Photo from San Antonio Express-News – John Davenport </vt:lpstr>
      <vt:lpstr>Slide 5</vt:lpstr>
      <vt:lpstr>How is the Super Street working? </vt:lpstr>
      <vt:lpstr>Are more trips being made on the 281 Super Street? </vt:lpstr>
      <vt:lpstr>Slide 8</vt:lpstr>
      <vt:lpstr>Slide 9</vt:lpstr>
      <vt:lpstr>Why undertake environmental studies? </vt:lpstr>
      <vt:lpstr>US 281 Environmental Impact Statement </vt:lpstr>
      <vt:lpstr>Slide 12</vt:lpstr>
      <vt:lpstr>Slide 13</vt:lpstr>
      <vt:lpstr>Slide 14</vt:lpstr>
      <vt:lpstr>Loop 1604 Environmental Impact Statement </vt:lpstr>
      <vt:lpstr>Slide 16</vt:lpstr>
      <vt:lpstr>Loop 1604 Potential Alternatives – No Build  </vt:lpstr>
      <vt:lpstr>Loop 1604 Potential Alternatives –  Expand lanes to the center </vt:lpstr>
      <vt:lpstr>Loop 1604 Potential Alternatives –  Add Managed Lanes to the Center </vt:lpstr>
      <vt:lpstr>Loop 1604 Potential Alternatives –  Add Elevated Managed Lanes </vt:lpstr>
      <vt:lpstr>Funding - Where is it going to come from?</vt:lpstr>
      <vt:lpstr>Stay Informed, Stay Involved! </vt:lpstr>
      <vt:lpstr>www.AlamoRMA.org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mmartinez</dc:creator>
  <cp:lastModifiedBy>lalloway</cp:lastModifiedBy>
  <cp:revision>472</cp:revision>
  <dcterms:created xsi:type="dcterms:W3CDTF">2007-08-22T20:14:55Z</dcterms:created>
  <dcterms:modified xsi:type="dcterms:W3CDTF">2011-05-26T14:27:26Z</dcterms:modified>
</cp:coreProperties>
</file>